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067" r:id="rId4"/>
    <p:sldMasterId id="2147484086" r:id="rId5"/>
  </p:sldMasterIdLst>
  <p:notesMasterIdLst>
    <p:notesMasterId r:id="rId51"/>
  </p:notesMasterIdLst>
  <p:handoutMasterIdLst>
    <p:handoutMasterId r:id="rId52"/>
  </p:handoutMasterIdLst>
  <p:sldIdLst>
    <p:sldId id="348" r:id="rId6"/>
    <p:sldId id="362" r:id="rId7"/>
    <p:sldId id="376" r:id="rId8"/>
    <p:sldId id="368" r:id="rId9"/>
    <p:sldId id="379" r:id="rId10"/>
    <p:sldId id="369" r:id="rId11"/>
    <p:sldId id="380" r:id="rId12"/>
    <p:sldId id="363" r:id="rId13"/>
    <p:sldId id="384" r:id="rId14"/>
    <p:sldId id="403" r:id="rId15"/>
    <p:sldId id="402" r:id="rId16"/>
    <p:sldId id="383" r:id="rId17"/>
    <p:sldId id="406" r:id="rId18"/>
    <p:sldId id="1329" r:id="rId19"/>
    <p:sldId id="1330" r:id="rId20"/>
    <p:sldId id="357" r:id="rId21"/>
    <p:sldId id="404" r:id="rId22"/>
    <p:sldId id="1339" r:id="rId23"/>
    <p:sldId id="1338" r:id="rId24"/>
    <p:sldId id="385" r:id="rId25"/>
    <p:sldId id="397" r:id="rId26"/>
    <p:sldId id="1342" r:id="rId27"/>
    <p:sldId id="361" r:id="rId28"/>
    <p:sldId id="355" r:id="rId29"/>
    <p:sldId id="394" r:id="rId30"/>
    <p:sldId id="370" r:id="rId31"/>
    <p:sldId id="364" r:id="rId32"/>
    <p:sldId id="395" r:id="rId33"/>
    <p:sldId id="398" r:id="rId34"/>
    <p:sldId id="407" r:id="rId35"/>
    <p:sldId id="409" r:id="rId36"/>
    <p:sldId id="410" r:id="rId37"/>
    <p:sldId id="408" r:id="rId38"/>
    <p:sldId id="366" r:id="rId39"/>
    <p:sldId id="411" r:id="rId40"/>
    <p:sldId id="413" r:id="rId41"/>
    <p:sldId id="349" r:id="rId42"/>
    <p:sldId id="353" r:id="rId43"/>
    <p:sldId id="360" r:id="rId44"/>
    <p:sldId id="350" r:id="rId45"/>
    <p:sldId id="391" r:id="rId46"/>
    <p:sldId id="1333" r:id="rId47"/>
    <p:sldId id="1334" r:id="rId48"/>
    <p:sldId id="346" r:id="rId49"/>
    <p:sldId id="1327" r:id="rId5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501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5" autoAdjust="0"/>
    <p:restoredTop sz="78378" autoAdjust="0"/>
  </p:normalViewPr>
  <p:slideViewPr>
    <p:cSldViewPr>
      <p:cViewPr varScale="1">
        <p:scale>
          <a:sx n="82" d="100"/>
          <a:sy n="82" d="100"/>
        </p:scale>
        <p:origin x="888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B2B75F8-2111-A54E-ADF6-4610A508944F}" type="datetime1">
              <a:rPr lang="en-US" altLang="en-US"/>
              <a:pPr>
                <a:defRPr/>
              </a:pPr>
              <a:t>11/29/2023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9B6E136-4B7A-AB4F-AD99-B8BEADDEA6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466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0164AB7C-E831-A947-9B17-419A73C58F2C}" type="datetime1">
              <a:rPr lang="en-US" altLang="en-US"/>
              <a:pPr>
                <a:defRPr/>
              </a:pPr>
              <a:t>11/29/2023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EC263979-D539-734D-9905-9C418264E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4322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About 63K </a:t>
            </a:r>
            <a:r>
              <a:rPr lang="en-AU" dirty="0" err="1"/>
              <a:t>sqkm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769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31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69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64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33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76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75" dirty="0"/>
              <a:t>There is also a need for an </a:t>
            </a:r>
            <a:r>
              <a:rPr lang="en-US" sz="1200" b="1" spc="-75" dirty="0">
                <a:solidFill>
                  <a:schemeClr val="accent2"/>
                </a:solidFill>
              </a:rPr>
              <a:t>interactive</a:t>
            </a:r>
            <a:r>
              <a:rPr lang="en-US" sz="1200" spc="-75" dirty="0"/>
              <a:t> approach to </a:t>
            </a:r>
            <a:r>
              <a:rPr lang="en-US" sz="1200" b="1" spc="-75" dirty="0">
                <a:solidFill>
                  <a:schemeClr val="accent2"/>
                </a:solidFill>
              </a:rPr>
              <a:t>visualisation</a:t>
            </a:r>
            <a:r>
              <a:rPr lang="en-US" sz="1200" spc="-75" dirty="0"/>
              <a:t> &amp; </a:t>
            </a:r>
            <a:r>
              <a:rPr lang="en-US" sz="1200" b="1" spc="-75" dirty="0">
                <a:solidFill>
                  <a:schemeClr val="accent2"/>
                </a:solidFill>
              </a:rPr>
              <a:t>exploration</a:t>
            </a:r>
            <a:r>
              <a:rPr lang="en-US" sz="1200" spc="-75" dirty="0"/>
              <a:t> of ecological datasets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099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63979-D539-734D-9905-9C418264ECF3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57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4157663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969051" y="-459458"/>
            <a:ext cx="3851281" cy="525174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1" y="259200"/>
            <a:ext cx="3609173" cy="37171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8500" y="37584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7663" y="-1"/>
            <a:ext cx="4997700" cy="3758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9053" y="3990439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90FF-0D07-44EF-BE91-92BA9AB775B9}" type="datetimeFigureOut">
              <a:rPr lang="en-AU" smtClean="0"/>
              <a:t>29/11/2023</a:t>
            </a:fld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53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0331-A3C9-4604-8C28-5F4D6E046BBA}" type="datetimeFigureOut">
              <a:rPr lang="en-AU" smtClean="0"/>
              <a:t>29/11/2023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14FC-CFB5-4A41-AA78-7CDCDC29FFB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382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950"/>
            <a:ext cx="1957355" cy="1273696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15579" y="596684"/>
            <a:ext cx="6892926" cy="861633"/>
          </a:xfrm>
        </p:spPr>
        <p:txBody>
          <a:bodyPr anchor="b"/>
          <a:lstStyle/>
          <a:p>
            <a:pPr marL="0" lvl="0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Click to edit Master text styles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16335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5055394" y="1"/>
            <a:ext cx="4089971" cy="3761813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001" y="1"/>
            <a:ext cx="4015364" cy="37618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900" y="38772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3413"/>
            <a:ext cx="5055394" cy="3758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51981" y="3975691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2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52D8F1-025F-1B45-BD8A-D1664CE56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5010" y="-334942"/>
            <a:ext cx="5343666" cy="57560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7507675" y="0"/>
            <a:ext cx="163769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44930" y="391500"/>
            <a:ext cx="891000" cy="930181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207486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325524" y="-561291"/>
            <a:ext cx="5817112" cy="62660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7507675" y="0"/>
            <a:ext cx="1637690" cy="51435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00363" y="3946195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2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1" y="1"/>
            <a:ext cx="9143999" cy="3750468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31078-F8F9-874A-9D19-CFDFD455C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597677">
            <a:off x="1761567" y="-749667"/>
            <a:ext cx="5912111" cy="698109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408400"/>
            <a:ext cx="8451000" cy="1339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51981" y="3975691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1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558CEE-1ED1-964F-9B8D-652B718B5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462306">
            <a:off x="217711" y="545287"/>
            <a:ext cx="4516169" cy="6112245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1968300"/>
            <a:ext cx="4683466" cy="191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88600" y="-1"/>
            <a:ext cx="4055400" cy="51435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8473" y="394842"/>
            <a:ext cx="891000" cy="9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00331-A3C9-4604-8C28-5F4D6E046BBA}" type="datetimeFigureOut">
              <a:rPr lang="en-AU" smtClean="0"/>
              <a:t>29/11/2023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A14FC-CFB5-4A41-AA78-7CDCDC29FFB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688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950"/>
            <a:ext cx="1957355" cy="1273696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15579" y="596684"/>
            <a:ext cx="6892926" cy="861633"/>
          </a:xfrm>
        </p:spPr>
        <p:txBody>
          <a:bodyPr anchor="b"/>
          <a:lstStyle/>
          <a:p>
            <a:pPr marL="0" lvl="0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Click to edit Master text styles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en-US" altLang="en-US" sz="1000">
                <a:latin typeface="Arial" charset="0"/>
                <a:cs typeface="Arial" charset="0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0809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se thi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313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5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0" y="259200"/>
            <a:ext cx="5894100" cy="260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800" y="4716900"/>
            <a:ext cx="3547800" cy="27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10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68" r:id="rId2"/>
    <p:sldLayoutId id="2147484069" r:id="rId3"/>
    <p:sldLayoutId id="2147484072" r:id="rId4"/>
    <p:sldLayoutId id="2147484073" r:id="rId5"/>
    <p:sldLayoutId id="2147484083" r:id="rId6"/>
    <p:sldLayoutId id="2147484084" r:id="rId7"/>
  </p:sldLayoutIdLst>
  <p:txStyles>
    <p:titleStyle>
      <a:lvl1pPr marL="0" indent="0" algn="l" defTabSz="685800" rtl="0" eaLnBrk="1" latinLnBrk="0" hangingPunct="1">
        <a:lnSpc>
          <a:spcPct val="100000"/>
        </a:lnSpc>
        <a:spcBef>
          <a:spcPct val="0"/>
        </a:spcBef>
        <a:buNone/>
        <a:defRPr sz="8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29/11/2023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FB630-7322-942C-A62E-FD1F4C429BE2}"/>
              </a:ext>
            </a:extLst>
          </p:cNvPr>
          <p:cNvGrpSpPr/>
          <p:nvPr userDrawn="1"/>
        </p:nvGrpSpPr>
        <p:grpSpPr>
          <a:xfrm>
            <a:off x="0" y="4632722"/>
            <a:ext cx="9144000" cy="510777"/>
            <a:chOff x="0" y="4632722"/>
            <a:chExt cx="9144000" cy="5107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7CA2B4-C8AB-4F09-B260-BA7609DF079D}"/>
                </a:ext>
              </a:extLst>
            </p:cNvPr>
            <p:cNvSpPr/>
            <p:nvPr userDrawn="1"/>
          </p:nvSpPr>
          <p:spPr>
            <a:xfrm rot="5400000">
              <a:off x="4316611" y="316111"/>
              <a:ext cx="510777" cy="9144000"/>
            </a:xfrm>
            <a:prstGeom prst="rect">
              <a:avLst/>
            </a:prstGeom>
            <a:solidFill>
              <a:srgbClr val="FFD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0" name="Picture 9" descr="UNSW Sydney Logo">
              <a:extLst>
                <a:ext uri="{FF2B5EF4-FFF2-40B4-BE49-F238E27FC236}">
                  <a16:creationId xmlns:a16="http://schemas.microsoft.com/office/drawing/2014/main" id="{84EF7EA2-D124-438C-BF7A-68B3D6878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rcRect/>
            <a:stretch/>
          </p:blipFill>
          <p:spPr>
            <a:xfrm>
              <a:off x="8638498" y="4676706"/>
              <a:ext cx="405000" cy="4228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E366AB-7073-4687-9C47-C5C469BAEDF8}"/>
                </a:ext>
              </a:extLst>
            </p:cNvPr>
            <p:cNvSpPr txBox="1"/>
            <p:nvPr userDrawn="1"/>
          </p:nvSpPr>
          <p:spPr>
            <a:xfrm>
              <a:off x="2375755" y="4749612"/>
              <a:ext cx="43924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</a:rPr>
                <a:t>Spatio-Temporal Species Distribution Modelling – Sam Mason</a:t>
              </a:r>
              <a:endParaRPr lang="en-AU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05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Calibri" panose="020F0502020204030204" pitchFamily="34" charset="0"/>
        <a:buChar char="﻿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1728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157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586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20150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irds on an island in the water&#10;&#10;Description automatically generated">
            <a:extLst>
              <a:ext uri="{FF2B5EF4-FFF2-40B4-BE49-F238E27FC236}">
                <a16:creationId xmlns:a16="http://schemas.microsoft.com/office/drawing/2014/main" id="{91A462A7-A82E-1058-09DC-A894278F0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DA3D941-0712-B414-20E1-E8567A1F1AD8}"/>
              </a:ext>
            </a:extLst>
          </p:cNvPr>
          <p:cNvSpPr txBox="1">
            <a:spLocks/>
          </p:cNvSpPr>
          <p:nvPr/>
        </p:nvSpPr>
        <p:spPr>
          <a:xfrm>
            <a:off x="3275856" y="4083918"/>
            <a:ext cx="5750814" cy="8640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 cap="all" spc="-16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Spatio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-temporal species distribution modelling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4F3EA-370D-7B4E-CC64-5A9CACD1F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"/>
            <a:ext cx="1957355" cy="12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0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Wasting time…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17" y="846116"/>
            <a:ext cx="2237410" cy="3224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2843808" y="700707"/>
            <a:ext cx="6192688" cy="3517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sources are </a:t>
            </a:r>
            <a:r>
              <a:rPr lang="en-AU" sz="2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bioclim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raster datasets from sites such as </a:t>
            </a:r>
            <a:r>
              <a:rPr lang="en-AU" sz="2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WorldClim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CHELSA …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these have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temporal windows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are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averaged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(1970-2000, 1980-2010)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challenges include dataset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staleness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 of variable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resolution mismatch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study area…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also…manual downloads –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API</a:t>
            </a:r>
          </a:p>
        </p:txBody>
      </p:sp>
    </p:spTree>
    <p:extLst>
      <p:ext uri="{BB962C8B-B14F-4D97-AF65-F5344CB8AC3E}">
        <p14:creationId xmlns:p14="http://schemas.microsoft.com/office/powerpoint/2010/main" val="41344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Wasting time…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46" y="847110"/>
            <a:ext cx="2427952" cy="32226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2843808" y="700707"/>
            <a:ext cx="6192688" cy="3517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–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a challenge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requires non-trivial technical knowledge and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lot of time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– if we want to look for species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responses to climate change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basically treating the climate as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temporally static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That’s…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going to work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AU" sz="22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6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1259632" y="267494"/>
            <a:ext cx="66247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algn="ctr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</p:txBody>
      </p:sp>
      <p:pic>
        <p:nvPicPr>
          <p:cNvPr id="2" name="AU-BIO">
            <a:hlinkClick r:id="" action="ppaction://media"/>
            <a:extLst>
              <a:ext uri="{FF2B5EF4-FFF2-40B4-BE49-F238E27FC236}">
                <a16:creationId xmlns:a16="http://schemas.microsoft.com/office/drawing/2014/main" id="{F94FA42C-E4BF-B62D-8EDD-5E519C0DE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672" y="846247"/>
            <a:ext cx="6135122" cy="34510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A919-5119-9550-D1D7-7C1FF628BC56}"/>
              </a:ext>
            </a:extLst>
          </p:cNvPr>
          <p:cNvSpPr/>
          <p:nvPr/>
        </p:nvSpPr>
        <p:spPr>
          <a:xfrm>
            <a:off x="1547664" y="771550"/>
            <a:ext cx="216024" cy="36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1CEBF-FD8B-EBCF-3C9F-D13BDE48DD4F}"/>
              </a:ext>
            </a:extLst>
          </p:cNvPr>
          <p:cNvSpPr/>
          <p:nvPr/>
        </p:nvSpPr>
        <p:spPr>
          <a:xfrm>
            <a:off x="7618818" y="771550"/>
            <a:ext cx="216024" cy="36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67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species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2534" y="700706"/>
            <a:ext cx="2622118" cy="3487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179511" y="700706"/>
            <a:ext cx="6153023" cy="3517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Acquiring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presence-absence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 over large areas and long time periods turns out to be </a:t>
            </a:r>
            <a:r>
              <a:rPr lang="en-AU" sz="22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hard…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portals -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TERN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(PO)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state-based sources including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NSW </a:t>
            </a:r>
            <a:r>
              <a:rPr lang="en-AU" sz="2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BioNet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VBA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6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species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2534" y="700706"/>
            <a:ext cx="2622118" cy="348791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179511" y="700706"/>
            <a:ext cx="6153023" cy="3517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come in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formats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usually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absences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to be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inferred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There’s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incentive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scientists to supply systematic survey data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the data is there but there’s no way to export it so you have to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 assemble observations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species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5558" y="700706"/>
            <a:ext cx="2256069" cy="348791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179511" y="700706"/>
            <a:ext cx="5976665" cy="3517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1360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observations with about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recorded presences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Excludes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opportunistic presences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ALA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window spans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years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8B425-EBD1-1043-C681-2E6F8171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45" y="51470"/>
            <a:ext cx="7518510" cy="45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40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predictors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179512" y="700706"/>
            <a:ext cx="6192688" cy="37432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ERA5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(31 km) and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ERA5-land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(9 km) reanalysis products from ECMWF are currently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of breed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variables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(precipitation, solar radiation, total snowfall, soil moisture…)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at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hourly resolutions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 back to 1950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238E9-D17D-F6D7-A7D2-953FE438C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805" y="1412306"/>
            <a:ext cx="2427952" cy="22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1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predictors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179512" y="700706"/>
            <a:ext cx="6192688" cy="37432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Reanalyses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combine the predictions and errors of an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of 10 GCMs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via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 supplied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library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well as R packages (</a:t>
            </a:r>
            <a:r>
              <a:rPr lang="en-AU" sz="2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ecmwfr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AU" sz="2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KrigR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238E9-D17D-F6D7-A7D2-953FE438C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805" y="1412306"/>
            <a:ext cx="2427952" cy="22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predictors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179512" y="700706"/>
            <a:ext cx="6192688" cy="37432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Raster datasets can be requested for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specified spatial extent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AU" sz="2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ecmwfr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aggregated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relevant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scale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AU" sz="2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KrigR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so, the question becomes what do we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rather than what can we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238E9-D17D-F6D7-A7D2-953FE438C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805" y="1412306"/>
            <a:ext cx="2427952" cy="22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1259632" y="267494"/>
            <a:ext cx="66247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algn="ctr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5" name="Picture 4" descr="A river with rocks and plants&#10;&#10;Description automatically generated">
            <a:extLst>
              <a:ext uri="{FF2B5EF4-FFF2-40B4-BE49-F238E27FC236}">
                <a16:creationId xmlns:a16="http://schemas.microsoft.com/office/drawing/2014/main" id="{454435A4-6B4E-B3E4-CA6D-6788E006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73" y="884380"/>
            <a:ext cx="4499654" cy="33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0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1259632" y="267494"/>
            <a:ext cx="66247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algn="ctr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435A4-6B4E-B3E4-CA6D-6788E006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961" y="884380"/>
            <a:ext cx="4482076" cy="33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44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resolution to rule them all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3394120" y="681159"/>
            <a:ext cx="5570368" cy="38865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many studies a raster cell resolution of 9km is still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big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we need a way to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downscale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climate variables taking into account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physics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climate variables (temperature) and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harder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(precipitation)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37D89-7D97-EACB-49CC-668DE655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096" y="1034150"/>
            <a:ext cx="3156024" cy="28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resolution to rule them all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3394120" y="681159"/>
            <a:ext cx="5570368" cy="38865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combinations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elevation, slope, aspect as well as 7 soil property datasets 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our downscaling covariates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various scenarios using the 9km raster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ERA5-land data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random sample of 1/3 of the cells was kept as the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out test set </a:t>
            </a: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C565D-3950-53D3-44A2-C2D6D8D06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76" y="681158"/>
            <a:ext cx="3283132" cy="3886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04143-F381-6615-143C-600290980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76" y="681157"/>
            <a:ext cx="3283132" cy="3886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4C425-0C20-D865-1B44-009E661B6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76" y="681157"/>
            <a:ext cx="3283132" cy="3886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1D9532-2F5C-5828-9A53-F13D657C5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76" y="681156"/>
            <a:ext cx="3283132" cy="388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8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8B425-EBD1-1043-C681-2E6F8171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45" y="51470"/>
            <a:ext cx="7518510" cy="45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0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8B425-EBD1-1043-C681-2E6F8171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44" y="51470"/>
            <a:ext cx="7518512" cy="45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62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805" y="911182"/>
            <a:ext cx="2427952" cy="3224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323528" y="628490"/>
            <a:ext cx="6048672" cy="38865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seek covariate terms that capture long term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changes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Borrowing from climatology we can calculate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deviations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term trends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how different was the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temperature in given year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overall mean max temperature across the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entire study temporal window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sz="22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65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8B425-EBD1-1043-C681-2E6F8171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45" y="51470"/>
            <a:ext cx="7518510" cy="45648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78CDA8-047F-FB90-CF56-59BD9CC2E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45" y="51470"/>
            <a:ext cx="7518510" cy="4563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79208-EB66-674A-1F6D-A0B6EE502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045" y="51470"/>
            <a:ext cx="7518510" cy="4563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F3D49-AAF2-1FAF-9808-280660B5F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45" y="57099"/>
            <a:ext cx="7518510" cy="45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1259632" y="267494"/>
            <a:ext cx="66247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algn="ctr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 IN SPACE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435A4-6B4E-B3E4-CA6D-6788E006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880" y="890910"/>
            <a:ext cx="4482239" cy="33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1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setup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805" y="1253757"/>
            <a:ext cx="2427952" cy="25394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323528" y="628490"/>
            <a:ext cx="6048672" cy="38865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with a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binomial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response and a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complementary log-log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en-AU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Space-time variables (longitude, latitude, altitude, time)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directly included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implied via </a:t>
            </a:r>
            <a:r>
              <a:rPr lang="en-AU" sz="2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spatio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-temporal climate covariates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terms included to try to capture species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to extremes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modelling scenarios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152" y="1131590"/>
            <a:ext cx="3060340" cy="23042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323528" y="628490"/>
            <a:ext cx="6048672" cy="38865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using 30-year averaged </a:t>
            </a:r>
            <a:r>
              <a:rPr lang="en-AU" sz="2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bioclim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predictors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CHELSA GCM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similar model using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ERA-5 land reanalysis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averaged over the entire study window (45 years)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using ERA-5 data but now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anomaly values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their means</a:t>
            </a:r>
            <a:endParaRPr lang="en-AU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9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BBBF-DD1F-23F8-AD76-54661E976EF8}"/>
              </a:ext>
            </a:extLst>
          </p:cNvPr>
          <p:cNvSpPr txBox="1">
            <a:spLocks/>
          </p:cNvSpPr>
          <p:nvPr/>
        </p:nvSpPr>
        <p:spPr>
          <a:xfrm>
            <a:off x="3994612" y="989156"/>
            <a:ext cx="5040560" cy="2663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 Mason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year PhD candidate at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UNSW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 in from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20+ years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industry 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Computer/data scientist &amp;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9E733-442C-6DCE-6842-F788FFD06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555526"/>
            <a:ext cx="3196814" cy="3530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8C173E-4E1D-5BA9-D07C-D9C4987474F8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- this is me (at the </a:t>
            </a:r>
            <a:r>
              <a:rPr lang="en-AU" sz="2800" b="1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year…)</a:t>
            </a:r>
          </a:p>
        </p:txBody>
      </p:sp>
    </p:spTree>
    <p:extLst>
      <p:ext uri="{BB962C8B-B14F-4D97-AF65-F5344CB8AC3E}">
        <p14:creationId xmlns:p14="http://schemas.microsoft.com/office/powerpoint/2010/main" val="23910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9092738" cy="5555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CHELSA model (</a:t>
            </a:r>
            <a:r>
              <a:rPr lang="en-AU" sz="28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bioclim</a:t>
            </a: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predictors 1980-2010 means)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448133" y="915567"/>
            <a:ext cx="8444347" cy="32403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temp.max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bio5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max temp warmest month) </a:t>
            </a: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temp.min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bio6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temp coldest month) </a:t>
            </a: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water.avg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bio12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total precipitation)</a:t>
            </a: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&lt;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terms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&lt;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basis functions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5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9092738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ERA5 model (predictors are 1978-2022 means)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448133" y="915566"/>
            <a:ext cx="8660371" cy="360039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AU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</a:t>
            </a:r>
            <a:r>
              <a:rPr lang="en-A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fontAlgn="auto">
              <a:spcAft>
                <a:spcPts val="0"/>
              </a:spcAft>
            </a:pPr>
            <a:endParaRPr lang="en-AU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AU" sz="2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temp.max</a:t>
            </a:r>
            <a:r>
              <a:rPr lang="en-AU" sz="2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(mean max 2m surface </a:t>
            </a:r>
            <a:r>
              <a:rPr lang="en-AU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fontAlgn="auto">
              <a:spcAft>
                <a:spcPts val="0"/>
              </a:spcAft>
            </a:pPr>
            <a:endParaRPr lang="en-AU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temp.min</a:t>
            </a:r>
            <a:r>
              <a:rPr lang="en-AU" sz="2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(mean min 2m surface </a:t>
            </a:r>
            <a:r>
              <a:rPr lang="en-AU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fontAlgn="auto">
              <a:spcAft>
                <a:spcPts val="0"/>
              </a:spcAft>
            </a:pPr>
            <a:endParaRPr lang="en-AU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water.max</a:t>
            </a:r>
            <a:r>
              <a:rPr lang="en-AU" sz="2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(mean max </a:t>
            </a:r>
            <a:r>
              <a:rPr lang="en-AU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moisture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fontAlgn="auto">
              <a:spcAft>
                <a:spcPts val="0"/>
              </a:spcAft>
            </a:pPr>
            <a:endParaRPr lang="en-AU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water.min</a:t>
            </a:r>
            <a:r>
              <a:rPr lang="en-AU" sz="2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(mean min </a:t>
            </a:r>
            <a:r>
              <a:rPr lang="en-AU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moisture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fontAlgn="auto">
              <a:spcAft>
                <a:spcPts val="0"/>
              </a:spcAft>
            </a:pPr>
            <a:endParaRPr lang="en-AU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&lt;</a:t>
            </a:r>
            <a:r>
              <a:rPr lang="en-AU" sz="2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terms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fontAlgn="auto">
              <a:spcAft>
                <a:spcPts val="0"/>
              </a:spcAft>
            </a:pPr>
            <a:endParaRPr lang="en-AU" sz="2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&lt;</a:t>
            </a:r>
            <a:r>
              <a:rPr lang="en-AU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en-AU" sz="2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basis functions</a:t>
            </a:r>
            <a:r>
              <a:rPr lang="en-AU" sz="2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9092738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ERA5 anomaly model (add in anomaly terms)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17748" y="807554"/>
            <a:ext cx="9108504" cy="37084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temp.max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temp.min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water.max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water.min</a:t>
            </a: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temp.max.anom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temp.min.anom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fontAlgn="auto">
              <a:spcAft>
                <a:spcPts val="0"/>
              </a:spcAft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water.max.anom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AU" sz="22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water.min.anom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fontAlgn="auto">
              <a:spcAft>
                <a:spcPts val="0"/>
              </a:spcAft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&lt;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terms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&lt;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AU" sz="22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spatio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-temporal)</a:t>
            </a:r>
            <a:r>
              <a:rPr lang="en-AU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basis functions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3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modelling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8184" y="657986"/>
            <a:ext cx="2472737" cy="36419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323528" y="628490"/>
            <a:ext cx="5688632" cy="388651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spatial smoothers 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terms significant?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Rank Kriging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spatial &amp; </a:t>
            </a:r>
            <a:r>
              <a:rPr lang="en-AU" sz="2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spatio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-temporal basis functions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answer the </a:t>
            </a:r>
            <a:r>
              <a:rPr lang="en-US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 </a:t>
            </a:r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the species distribution actually changing in response to climate?”</a:t>
            </a: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5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1259632" y="267494"/>
            <a:ext cx="66247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algn="ctr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DID WE GO?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435A4-6B4E-B3E4-CA6D-6788E006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961" y="884380"/>
            <a:ext cx="4482075" cy="33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25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AD3335-D8A8-D960-DFC5-F37BBEC87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209692"/>
              </p:ext>
            </p:extLst>
          </p:nvPr>
        </p:nvGraphicFramePr>
        <p:xfrm>
          <a:off x="251519" y="475048"/>
          <a:ext cx="8496945" cy="1812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194574298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93299508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6808401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885366366"/>
                    </a:ext>
                  </a:extLst>
                </a:gridCol>
                <a:gridCol w="3672409">
                  <a:extLst>
                    <a:ext uri="{9D8B030D-6E8A-4147-A177-3AD203B41FA5}">
                      <a16:colId xmlns:a16="http://schemas.microsoft.com/office/drawing/2014/main" val="1764660272"/>
                    </a:ext>
                  </a:extLst>
                </a:gridCol>
              </a:tblGrid>
              <a:tr h="375816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3924"/>
                  </a:ext>
                </a:extLst>
              </a:tr>
              <a:tr h="479025">
                <a:tc>
                  <a:txBody>
                    <a:bodyPr/>
                    <a:lstStyle/>
                    <a:p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CHELSA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-375.8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 =100 </a:t>
                      </a:r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91040"/>
                  </a:ext>
                </a:extLst>
              </a:tr>
              <a:tr h="479025"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-369.6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127138"/>
                  </a:ext>
                </a:extLst>
              </a:tr>
              <a:tr h="479025"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 5 Anomaly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-349.3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5522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C923F6-1F83-27A9-AB8A-20766FD23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954583"/>
              </p:ext>
            </p:extLst>
          </p:nvPr>
        </p:nvGraphicFramePr>
        <p:xfrm>
          <a:off x="251519" y="2287939"/>
          <a:ext cx="8496945" cy="2315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194574298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93299508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6808401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885366366"/>
                    </a:ext>
                  </a:extLst>
                </a:gridCol>
                <a:gridCol w="3672409">
                  <a:extLst>
                    <a:ext uri="{9D8B030D-6E8A-4147-A177-3AD203B41FA5}">
                      <a16:colId xmlns:a16="http://schemas.microsoft.com/office/drawing/2014/main" val="1764660272"/>
                    </a:ext>
                  </a:extLst>
                </a:gridCol>
              </a:tblGrid>
              <a:tr h="375816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3924"/>
                  </a:ext>
                </a:extLst>
              </a:tr>
              <a:tr h="479025">
                <a:tc>
                  <a:txBody>
                    <a:bodyPr/>
                    <a:lstStyle/>
                    <a:p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CHELSA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spatial </a:t>
                      </a:r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basis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496037"/>
                  </a:ext>
                </a:extLst>
              </a:tr>
              <a:tr h="479025"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55781"/>
                  </a:ext>
                </a:extLst>
              </a:tr>
              <a:tr h="479025"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 5 Anomaly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-161.2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092985"/>
                  </a:ext>
                </a:extLst>
              </a:tr>
              <a:tr h="479025"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ERA 5 Anomaly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-129.1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spatial </a:t>
                      </a:r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basis functions + </a:t>
                      </a:r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temporal </a:t>
                      </a:r>
                      <a:r>
                        <a:rPr lang="en-AU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basis functions with 5-year </a:t>
                      </a:r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apertures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091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16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AD3335-D8A8-D960-DFC5-F37BBEC87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41922"/>
              </p:ext>
            </p:extLst>
          </p:nvPr>
        </p:nvGraphicFramePr>
        <p:xfrm>
          <a:off x="1043607" y="1039343"/>
          <a:ext cx="3168353" cy="3064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3">
                  <a:extLst>
                    <a:ext uri="{9D8B030D-6E8A-4147-A177-3AD203B41FA5}">
                      <a16:colId xmlns:a16="http://schemas.microsoft.com/office/drawing/2014/main" val="194574298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93299508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68084010"/>
                    </a:ext>
                  </a:extLst>
                </a:gridCol>
              </a:tblGrid>
              <a:tr h="375816">
                <a:tc>
                  <a:txBody>
                    <a:bodyPr/>
                    <a:lstStyle/>
                    <a:p>
                      <a:pPr algn="ctr"/>
                      <a:endParaRPr lang="en-AU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3924"/>
                  </a:ext>
                </a:extLst>
              </a:tr>
              <a:tr h="324025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Intercept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-11.49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-10.66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0603252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temp.max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-0.42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-9.55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1993794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temp.max.sq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2.87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-1.78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44976212"/>
                  </a:ext>
                </a:extLst>
              </a:tr>
              <a:tr h="236263">
                <a:tc>
                  <a:txBody>
                    <a:bodyPr/>
                    <a:lstStyle/>
                    <a:p>
                      <a:pPr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temp.min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-13.35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05974255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temp.min.sq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-4.59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863194488"/>
                  </a:ext>
                </a:extLst>
              </a:tr>
              <a:tr h="308271">
                <a:tc>
                  <a:txBody>
                    <a:bodyPr/>
                    <a:lstStyle/>
                    <a:p>
                      <a:pPr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water.max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-72.40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-31.09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2474279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water.max.sq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16.74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328176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water.min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54.47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23.56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190461277"/>
                  </a:ext>
                </a:extLst>
              </a:tr>
              <a:tr h="308271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water.min.sq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-13.34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-9.20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197510853"/>
                  </a:ext>
                </a:extLst>
              </a:tr>
            </a:tbl>
          </a:graphicData>
        </a:graphic>
      </p:graphicFrame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4C3B8D61-CDE2-D116-4BD5-394CD3476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0460"/>
              </p:ext>
            </p:extLst>
          </p:nvPr>
        </p:nvGraphicFramePr>
        <p:xfrm>
          <a:off x="4211961" y="1039343"/>
          <a:ext cx="3888432" cy="3064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885366366"/>
                    </a:ext>
                  </a:extLst>
                </a:gridCol>
                <a:gridCol w="1036232">
                  <a:extLst>
                    <a:ext uri="{9D8B030D-6E8A-4147-A177-3AD203B41FA5}">
                      <a16:colId xmlns:a16="http://schemas.microsoft.com/office/drawing/2014/main" val="1764660272"/>
                    </a:ext>
                  </a:extLst>
                </a:gridCol>
                <a:gridCol w="1124008">
                  <a:extLst>
                    <a:ext uri="{9D8B030D-6E8A-4147-A177-3AD203B41FA5}">
                      <a16:colId xmlns:a16="http://schemas.microsoft.com/office/drawing/2014/main" val="1089049963"/>
                    </a:ext>
                  </a:extLst>
                </a:gridCol>
              </a:tblGrid>
              <a:tr h="375816">
                <a:tc>
                  <a:txBody>
                    <a:bodyPr/>
                    <a:lstStyle/>
                    <a:p>
                      <a:pPr algn="ctr"/>
                      <a:endParaRPr lang="en-AU" b="1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403924"/>
                  </a:ext>
                </a:extLst>
              </a:tr>
              <a:tr h="324025">
                <a:tc>
                  <a:txBody>
                    <a:bodyPr/>
                    <a:lstStyle/>
                    <a:p>
                      <a:pPr algn="r" rtl="0" fontAlgn="b"/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3252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temp.max.anom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4.19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71993794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temp.max.anom.sq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-3.34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-3.44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44976212"/>
                  </a:ext>
                </a:extLst>
              </a:tr>
              <a:tr h="236263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temp.min.anom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-3.29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-2.91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05974255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temp.min.anom.sq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5.69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8.04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863194488"/>
                  </a:ext>
                </a:extLst>
              </a:tr>
              <a:tr h="308271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water.max.anom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14.34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21.96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22474279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water.max.anom.sq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-5.26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1.62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163281766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water.min.anom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-14.63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-21.84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4190461277"/>
                  </a:ext>
                </a:extLst>
              </a:tr>
              <a:tr h="308271">
                <a:tc>
                  <a:txBody>
                    <a:bodyPr/>
                    <a:lstStyle/>
                    <a:p>
                      <a:pPr rtl="0" fontAlgn="b"/>
                      <a:r>
                        <a:rPr lang="en-AU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water.min.anom.sq</a:t>
                      </a:r>
                      <a:endParaRPr lang="en-AU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b="1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7.05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AU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-0.85</a:t>
                      </a:r>
                    </a:p>
                  </a:txBody>
                  <a:tcPr marL="22860" marR="22860" marT="15240" marB="15240" anchor="b"/>
                </a:tc>
                <a:extLst>
                  <a:ext uri="{0D108BD9-81ED-4DB2-BD59-A6C34878D82A}">
                    <a16:rowId xmlns:a16="http://schemas.microsoft.com/office/drawing/2014/main" val="3197510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62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99541-569C-F49A-769C-6EB67BCBD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1718"/>
            <a:ext cx="7524328" cy="4568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FE5B9-EA17-5B47-A071-44644F87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1718"/>
            <a:ext cx="7524328" cy="4568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5D5DA-2DA9-3C0E-B230-1ACD8B5CA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971" y="0"/>
            <a:ext cx="7524328" cy="4568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FFE1D-53BC-18D2-46A3-705204261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701" y="0"/>
            <a:ext cx="7524328" cy="45683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88365E47-1300-1F02-693C-B9676DFACFD7}"/>
              </a:ext>
            </a:extLst>
          </p:cNvPr>
          <p:cNvSpPr txBox="1">
            <a:spLocks/>
          </p:cNvSpPr>
          <p:nvPr/>
        </p:nvSpPr>
        <p:spPr>
          <a:xfrm>
            <a:off x="7524328" y="4085636"/>
            <a:ext cx="1502342" cy="2880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 cap="all" spc="-16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BIC : 177.7 </a:t>
            </a:r>
          </a:p>
        </p:txBody>
      </p:sp>
    </p:spTree>
    <p:extLst>
      <p:ext uri="{BB962C8B-B14F-4D97-AF65-F5344CB8AC3E}">
        <p14:creationId xmlns:p14="http://schemas.microsoft.com/office/powerpoint/2010/main" val="42654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99541-569C-F49A-769C-6EB67BCBD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0"/>
            <a:ext cx="7524328" cy="4568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FE5B9-EA17-5B47-A071-44644F87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0"/>
            <a:ext cx="7524328" cy="4568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5D5DA-2DA9-3C0E-B230-1ACD8B5CA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0"/>
            <a:ext cx="7524328" cy="4568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FFE1D-53BC-18D2-46A3-705204261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0"/>
            <a:ext cx="7524328" cy="45683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88365E47-1300-1F02-693C-B9676DFACFD7}"/>
              </a:ext>
            </a:extLst>
          </p:cNvPr>
          <p:cNvSpPr txBox="1">
            <a:spLocks/>
          </p:cNvSpPr>
          <p:nvPr/>
        </p:nvSpPr>
        <p:spPr>
          <a:xfrm>
            <a:off x="7524328" y="4083918"/>
            <a:ext cx="1502342" cy="2880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 cap="all" spc="-16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BIC : 190.7 </a:t>
            </a:r>
          </a:p>
        </p:txBody>
      </p:sp>
    </p:spTree>
    <p:extLst>
      <p:ext uri="{BB962C8B-B14F-4D97-AF65-F5344CB8AC3E}">
        <p14:creationId xmlns:p14="http://schemas.microsoft.com/office/powerpoint/2010/main" val="231042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99541-569C-F49A-769C-6EB67BCBD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0"/>
            <a:ext cx="7524328" cy="4568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FE5B9-EA17-5B47-A071-44644F87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0"/>
            <a:ext cx="7524328" cy="4568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5D5DA-2DA9-3C0E-B230-1ACD8B5CA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0"/>
            <a:ext cx="7524328" cy="4568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FFE1D-53BC-18D2-46A3-705204261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836" y="0"/>
            <a:ext cx="7524328" cy="45683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88365E47-1300-1F02-693C-B9676DFACFD7}"/>
              </a:ext>
            </a:extLst>
          </p:cNvPr>
          <p:cNvSpPr txBox="1">
            <a:spLocks/>
          </p:cNvSpPr>
          <p:nvPr/>
        </p:nvSpPr>
        <p:spPr>
          <a:xfrm>
            <a:off x="7524328" y="4083918"/>
            <a:ext cx="1502342" cy="2880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b="1" kern="1200" cap="all" spc="-16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BIC : 403.4 </a:t>
            </a:r>
          </a:p>
        </p:txBody>
      </p:sp>
    </p:spTree>
    <p:extLst>
      <p:ext uri="{BB962C8B-B14F-4D97-AF65-F5344CB8AC3E}">
        <p14:creationId xmlns:p14="http://schemas.microsoft.com/office/powerpoint/2010/main" val="228279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Thesis Aim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200" y="774603"/>
            <a:ext cx="2677163" cy="3497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A01109-9837-02D1-DE3C-5B9888BF2231}"/>
              </a:ext>
            </a:extLst>
          </p:cNvPr>
          <p:cNvSpPr txBox="1">
            <a:spLocks/>
          </p:cNvSpPr>
          <p:nvPr/>
        </p:nvSpPr>
        <p:spPr>
          <a:xfrm>
            <a:off x="467544" y="1323964"/>
            <a:ext cx="5688632" cy="24955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 spc="-100" dirty="0">
                <a:latin typeface="Arial" panose="020B0604020202020204" pitchFamily="34" charset="0"/>
                <a:cs typeface="Arial" panose="020B0604020202020204" pitchFamily="34" charset="0"/>
              </a:rPr>
              <a:t>To detect species </a:t>
            </a:r>
            <a:r>
              <a:rPr lang="en-US" sz="3200" b="1" spc="-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to climate change</a:t>
            </a:r>
            <a:r>
              <a:rPr lang="en-US" sz="3200" b="1" spc="-1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spc="-1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3200" b="1" spc="-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predictors </a:t>
            </a:r>
            <a:r>
              <a:rPr lang="en-US" sz="3200" spc="-1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spc="-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</a:t>
            </a:r>
            <a:r>
              <a:rPr lang="en-US" sz="3200" spc="-100" dirty="0">
                <a:latin typeface="Arial" panose="020B0604020202020204" pitchFamily="34" charset="0"/>
                <a:cs typeface="Arial" panose="020B0604020202020204" pitchFamily="34" charset="0"/>
              </a:rPr>
              <a:t> from their </a:t>
            </a:r>
            <a:r>
              <a:rPr lang="en-US" sz="3200" b="1" spc="-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values</a:t>
            </a:r>
          </a:p>
          <a:p>
            <a:pPr fontAlgn="auto">
              <a:spcAft>
                <a:spcPts val="0"/>
              </a:spcAft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56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ERA5 anomaly model predictions 1978-2022</a:t>
            </a:r>
            <a:endParaRPr lang="en-AU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redictions_2">
            <a:hlinkClick r:id="" action="ppaction://media"/>
            <a:extLst>
              <a:ext uri="{FF2B5EF4-FFF2-40B4-BE49-F238E27FC236}">
                <a16:creationId xmlns:a16="http://schemas.microsoft.com/office/drawing/2014/main" id="{8D88E937-2A92-FC49-87EC-C3EC1DC0C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55625"/>
            <a:ext cx="9144000" cy="403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1259632" y="267494"/>
            <a:ext cx="66247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algn="ctr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TO FROM 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435A4-6B4E-B3E4-CA6D-6788E006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961" y="890971"/>
            <a:ext cx="4482076" cy="33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23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things to look at…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1059582"/>
            <a:ext cx="2427952" cy="24766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2843808" y="1059583"/>
            <a:ext cx="6192688" cy="26642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modelling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approaches/packages and basis functions (especially w.r.t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 a variety of species datasets – both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presence/absence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presence-only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 few dozen)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things to look at…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6526" y="1347613"/>
            <a:ext cx="3264363" cy="24482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2843808" y="1059582"/>
            <a:ext cx="6192688" cy="34563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up in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space (if we can locate enough data!)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Spatio-temporal models that include various sources of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</a:p>
          <a:p>
            <a:pPr fontAlgn="auto">
              <a:spcAft>
                <a:spcPts val="0"/>
              </a:spcAft>
            </a:pPr>
            <a:endParaRPr lang="en-AU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an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for the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ecological datasets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Aft>
                <a:spcPts val="0"/>
              </a:spcAft>
            </a:pPr>
            <a:endParaRPr lang="en-AU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F5AE3B-E247-7174-E7A4-FBCE49181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62" y="1347614"/>
            <a:ext cx="8913226" cy="3168352"/>
          </a:xfrm>
        </p:spPr>
        <p:txBody>
          <a:bodyPr>
            <a:normAutofit fontScale="92500" lnSpcReduction="10000"/>
          </a:bodyPr>
          <a:lstStyle/>
          <a:p>
            <a:pPr algn="l" fontAlgn="base">
              <a:spcBef>
                <a:spcPts val="1800"/>
              </a:spcBef>
            </a:pP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research was undertaken on land traditionally owned by the </a:t>
            </a:r>
            <a:r>
              <a:rPr lang="en-US" sz="2000" b="1" i="0" dirty="0" err="1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Bedegal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Darkinjung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people, who I would like to acknowledge and pay my respect to, as well as to Aboriginal Elders, past, present and emerging</a:t>
            </a:r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spcBef>
                <a:spcPts val="1800"/>
              </a:spcBef>
            </a:pP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UNSW School of Mathematics and Statistics</a:t>
            </a:r>
          </a:p>
          <a:p>
            <a:pPr>
              <a:spcBef>
                <a:spcPts val="1800"/>
              </a:spcBef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Eco-Stats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Group</a:t>
            </a:r>
          </a:p>
          <a:p>
            <a:pPr>
              <a:spcBef>
                <a:spcPts val="1800"/>
              </a:spcBef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from government bodies including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NSW Department of Planning &amp; Environment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Victorian Biodiversity Atlas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Terrestrial Ecosystem Research Network</a:t>
            </a:r>
          </a:p>
          <a:p>
            <a:pPr>
              <a:spcBef>
                <a:spcPts val="1800"/>
              </a:spcBef>
            </a:pP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Erik Kusch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Oslo</a:t>
            </a:r>
            <a:endParaRPr lang="en-AU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3CFC90-B9FC-EEEB-4C6A-9F86C9E88529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AU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CCCB926-EA3A-5335-89DC-2E2B43A3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57686"/>
            <a:ext cx="3359265" cy="105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3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1259632" y="267494"/>
            <a:ext cx="659289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algn="ctr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435A4-6B4E-B3E4-CA6D-6788E006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962" y="1121541"/>
            <a:ext cx="4482076" cy="33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4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Psychrophila</a:t>
            </a: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introloba</a:t>
            </a:r>
            <a:endParaRPr lang="en-AU" sz="2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805" y="764608"/>
            <a:ext cx="2427952" cy="35177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323528" y="628490"/>
            <a:ext cx="6048672" cy="38865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Alpine Marsh-Marigold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small herb commonly found in Australian alpine regions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Flowers at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elevations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meltwaters at edge of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receding snow drifts</a:t>
            </a: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Restricted range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(NSW into Victoria)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is a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contraction in altitude/latitude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environmental stressors</a:t>
            </a:r>
            <a:endParaRPr lang="en-AU" sz="22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6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Alpine summits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805" y="580234"/>
            <a:ext cx="2427952" cy="388651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323528" y="628490"/>
            <a:ext cx="6048672" cy="38865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 a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laboratory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ecological research on climate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impacts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areas less impacted by human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pressures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 use activity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Species under stress can migrate to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elevations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into habitats that were previously </a:t>
            </a:r>
            <a:r>
              <a:rPr lang="en-AU" sz="22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cold</a:t>
            </a:r>
          </a:p>
        </p:txBody>
      </p:sp>
    </p:spTree>
    <p:extLst>
      <p:ext uri="{BB962C8B-B14F-4D97-AF65-F5344CB8AC3E}">
        <p14:creationId xmlns:p14="http://schemas.microsoft.com/office/powerpoint/2010/main" val="291603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of Interest is ~ </a:t>
            </a:r>
            <a:r>
              <a:rPr lang="en-AU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63 000</a:t>
            </a: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km</a:t>
            </a:r>
            <a:r>
              <a:rPr lang="en-AU" sz="2800" b="1" baseline="30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 </a:t>
            </a:r>
            <a:r>
              <a:rPr lang="en-AU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years</a:t>
            </a:r>
          </a:p>
        </p:txBody>
      </p:sp>
      <p:pic>
        <p:nvPicPr>
          <p:cNvPr id="5" name="Picture 4" descr="A map of land with water&#10;&#10;Description automatically generated">
            <a:extLst>
              <a:ext uri="{FF2B5EF4-FFF2-40B4-BE49-F238E27FC236}">
                <a16:creationId xmlns:a16="http://schemas.microsoft.com/office/drawing/2014/main" id="{49100AC2-A84C-5203-CC5D-4D5492469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760"/>
            <a:ext cx="9144000" cy="4029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C1513-62DF-CD79-49C0-B58237BC5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56761"/>
            <a:ext cx="9144000" cy="4029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5A1F38-CE62-32C6-8A95-CF58ABC0C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556762"/>
            <a:ext cx="9143998" cy="4029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D9616E-E9DE-D583-C1ED-97D5D0DA1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80236"/>
            <a:ext cx="9143996" cy="40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1259632" y="267494"/>
            <a:ext cx="66247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algn="ctr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SPECIES MODELLING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435A4-6B4E-B3E4-CA6D-6788E0061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0880" y="890910"/>
            <a:ext cx="4482239" cy="336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430E7-CFD5-CBC6-49DD-B29936B8AA56}"/>
              </a:ext>
            </a:extLst>
          </p:cNvPr>
          <p:cNvSpPr txBox="1">
            <a:spLocks/>
          </p:cNvSpPr>
          <p:nvPr/>
        </p:nvSpPr>
        <p:spPr>
          <a:xfrm>
            <a:off x="51262" y="24710"/>
            <a:ext cx="7886700" cy="555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41338" indent="-541338" fontAlgn="auto">
              <a:spcAft>
                <a:spcPts val="0"/>
              </a:spcAft>
            </a:pPr>
            <a:r>
              <a:rPr lang="en-AU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Wasting time…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AE85C-D37C-43A2-FB0E-80EF9DDE4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46" y="846116"/>
            <a:ext cx="2427952" cy="3224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084A4B-2EEB-CCB5-D9FA-09A9A03282A3}"/>
              </a:ext>
            </a:extLst>
          </p:cNvPr>
          <p:cNvSpPr txBox="1">
            <a:spLocks/>
          </p:cNvSpPr>
          <p:nvPr/>
        </p:nvSpPr>
        <p:spPr>
          <a:xfrm>
            <a:off x="2843808" y="700707"/>
            <a:ext cx="6192688" cy="35177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Ecologists tend to use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year averaged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bioclimatic predictors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masks accelerating 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changes – particularly over the last decades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largely due to the relative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difficulty</a:t>
            </a:r>
            <a:r>
              <a:rPr lang="en-A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obtaining effective predictors at relevant </a:t>
            </a:r>
            <a:r>
              <a:rPr lang="en-AU" sz="2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spatial/temporal scales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2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8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5A26FC54-E506-44D2-ADAD-52B2BE581DA5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x9v1.0_Clancy.potx" id="{E21B8FAC-FCA7-410E-A000-B30E38C2AC3E}" vid="{6917A901-E2C4-4D30-9D19-6BDEA5E8355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fdce602ab9848b4bf80c62eae0cddb3 xmlns="e2a6d7fd-cfb8-4aa2-8f9d-00d20bdc3a83">
      <Terms xmlns="http://schemas.microsoft.com/office/infopath/2007/PartnerControls"/>
    </cfdce602ab9848b4bf80c62eae0cddb3>
    <i7e4caf4883549738b3fce866cf588f7 xmlns="e2a6d7fd-cfb8-4aa2-8f9d-00d20bdc3a83">
      <Terms xmlns="http://schemas.microsoft.com/office/infopath/2007/PartnerControls">
        <TermInfo xmlns="http://schemas.microsoft.com/office/infopath/2007/PartnerControls">
          <TermName xmlns="http://schemas.microsoft.com/office/infopath/2007/PartnerControls">AGSM</TermName>
          <TermId xmlns="http://schemas.microsoft.com/office/infopath/2007/PartnerControls">e641e8a1-99e5-404f-bd7c-35803f4d985d</TermId>
        </TermInfo>
      </Terms>
    </i7e4caf4883549738b3fce866cf588f7>
    <l106d6d0667840b48999320499b4dd29 xmlns="e2a6d7fd-cfb8-4aa2-8f9d-00d20bdc3a83">
      <Terms xmlns="http://schemas.microsoft.com/office/infopath/2007/PartnerControls"/>
    </l106d6d0667840b48999320499b4dd29>
    <UnswBus_Description xmlns="78237fa5-fae7-4a08-ad29-c8feb430a382">Branded templates produced by the UNSW Business School Marketing team</UnswBus_Description>
    <TaxCatchAll xmlns="e2a6d7fd-cfb8-4aa2-8f9d-00d20bdc3a83">
      <Value>78</Value>
    </TaxCatchAll>
    <UnswBus_ResourceType xmlns="78237fa5-fae7-4a08-ad29-c8feb430a382">Template</UnswBus_ResourceTyp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Resource Document" ma:contentTypeID="0x01010008768CDC8BD8F24E88688A23E1BBFFD40083F9DB452809BE4E9E961773873B9725" ma:contentTypeVersion="12" ma:contentTypeDescription="" ma:contentTypeScope="" ma:versionID="ccf7c8939642961021bbb5e2375da5c4">
  <xsd:schema xmlns:xsd="http://www.w3.org/2001/XMLSchema" xmlns:xs="http://www.w3.org/2001/XMLSchema" xmlns:p="http://schemas.microsoft.com/office/2006/metadata/properties" xmlns:ns2="e2a6d7fd-cfb8-4aa2-8f9d-00d20bdc3a83" xmlns:ns4="78237fa5-fae7-4a08-ad29-c8feb430a382" targetNamespace="http://schemas.microsoft.com/office/2006/metadata/properties" ma:root="true" ma:fieldsID="7ba22b555d239708a9679c6b61f18d10" ns2:_="" ns4:_="">
    <xsd:import namespace="e2a6d7fd-cfb8-4aa2-8f9d-00d20bdc3a83"/>
    <xsd:import namespace="78237fa5-fae7-4a08-ad29-c8feb430a38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4:UnswBus_ResourceType"/>
                <xsd:element ref="ns4:UnswBus_Description" minOccurs="0"/>
                <xsd:element ref="ns2:l106d6d0667840b48999320499b4dd29" minOccurs="0"/>
                <xsd:element ref="ns2:cfdce602ab9848b4bf80c62eae0cddb3" minOccurs="0"/>
                <xsd:element ref="ns2:i7e4caf4883549738b3fce866cf588f7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6d7fd-cfb8-4aa2-8f9d-00d20bdc3a8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2cec8c26-97b4-48cb-a8fc-0ef68138d153}" ma:internalName="TaxCatchAll" ma:showField="CatchAllData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2cec8c26-97b4-48cb-a8fc-0ef68138d153}" ma:internalName="TaxCatchAllLabel" ma:readOnly="true" ma:showField="CatchAllDataLabel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106d6d0667840b48999320499b4dd29" ma:index="15" nillable="true" ma:taxonomy="true" ma:internalName="l106d6d0667840b48999320499b4dd29" ma:taxonomyFieldName="UnswBus_EnterpriseKeywords" ma:displayName="Enterprise Keywords" ma:default="" ma:fieldId="{5106d6d0-6678-40b4-8999-320499b4dd29}" ma:taxonomyMulti="true" ma:sspId="2b026aac-6b52-4d7e-a64d-f3ee90946f56" ma:termSetId="6b154277-0339-4047-8b7c-9c64337183f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dce602ab9848b4bf80c62eae0cddb3" ma:index="16" nillable="true" ma:taxonomy="true" ma:internalName="cfdce602ab9848b4bf80c62eae0cddb3" ma:taxonomyFieldName="UnswBus_SchoolUnit" ma:displayName="School or Unit" ma:default="" ma:fieldId="{cfdce602-ab98-48b4-bf80-c62eae0cddb3}" ma:sspId="2b026aac-6b52-4d7e-a64d-f3ee90946f56" ma:termSetId="99342006-19d9-4d76-ae6d-6a49808a1b3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7e4caf4883549738b3fce866cf588f7" ma:index="17" ma:taxonomy="true" ma:internalName="i7e4caf4883549738b3fce866cf588f7" ma:taxonomyFieldName="UnswBus_ResourceCategory" ma:displayName="Resource Category" ma:default="" ma:fieldId="{27e4caf4-8835-4973-8b3f-ce866cf588f7}" ma:taxonomyMulti="true" ma:sspId="2b026aac-6b52-4d7e-a64d-f3ee90946f56" ma:termSetId="59e748ed-3424-4b0f-8a51-22a7215e598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237fa5-fae7-4a08-ad29-c8feb430a382" elementFormDefault="qualified">
    <xsd:import namespace="http://schemas.microsoft.com/office/2006/documentManagement/types"/>
    <xsd:import namespace="http://schemas.microsoft.com/office/infopath/2007/PartnerControls"/>
    <xsd:element name="UnswBus_ResourceType" ma:index="11" ma:displayName="Resource Type" ma:default="Brochure" ma:format="Dropdown" ma:internalName="UnswBus_ResourceType" ma:readOnly="false">
      <xsd:simpleType>
        <xsd:restriction base="dms:Choice">
          <xsd:enumeration value="Brochure"/>
          <xsd:enumeration value="Form"/>
          <xsd:enumeration value="Guidelines"/>
          <xsd:enumeration value="Manuals"/>
          <xsd:enumeration value="Minutes"/>
          <xsd:enumeration value="Newsletter"/>
          <xsd:enumeration value="Policy"/>
          <xsd:enumeration value="Procedure"/>
          <xsd:enumeration value="Protocol"/>
          <xsd:enumeration value="Reference"/>
          <xsd:enumeration value="Report"/>
          <xsd:enumeration value="Template"/>
        </xsd:restriction>
      </xsd:simpleType>
    </xsd:element>
    <xsd:element name="UnswBus_Description" ma:index="13" nillable="true" ma:displayName="Description" ma:internalName="UnswBus_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7DDFDEC9-ADBF-4CC8-9D1E-B0B929F52DDA}">
  <ds:schemaRefs>
    <ds:schemaRef ds:uri="http://schemas.microsoft.com/office/2006/metadata/properties"/>
    <ds:schemaRef ds:uri="http://purl.org/dc/terms/"/>
    <ds:schemaRef ds:uri="e2a6d7fd-cfb8-4aa2-8f9d-00d20bdc3a83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8237fa5-fae7-4a08-ad29-c8feb430a382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EB60381-1930-460B-A2CB-690C9D4474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a6d7fd-cfb8-4aa2-8f9d-00d20bdc3a83"/>
    <ds:schemaRef ds:uri="78237fa5-fae7-4a08-ad29-c8feb430a3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A0D1B9-3404-4CAC-86F4-4FD26645EC81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UNSW_PowerPoint_16x9_widescreen</Template>
  <TotalTime>17984</TotalTime>
  <Words>1408</Words>
  <Application>Microsoft Office PowerPoint</Application>
  <PresentationFormat>On-screen Show (16:9)</PresentationFormat>
  <Paragraphs>329</Paragraphs>
  <Slides>45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Clancy</vt:lpstr>
      <vt:lpstr>Roboto</vt:lpstr>
      <vt:lpstr>Office Theme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UNSW Faculty of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Warton</dc:creator>
  <cp:lastModifiedBy>Sam Mason</cp:lastModifiedBy>
  <cp:revision>213</cp:revision>
  <cp:lastPrinted>2017-01-17T00:36:56Z</cp:lastPrinted>
  <dcterms:created xsi:type="dcterms:W3CDTF">2017-11-02T23:43:13Z</dcterms:created>
  <dcterms:modified xsi:type="dcterms:W3CDTF">2023-11-29T10:26:46Z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BDocumentType">
    <vt:lpwstr>16</vt:lpwstr>
  </property>
  <property fmtid="{D5CDD505-2E9C-101B-9397-08002B2CF9AE}" pid="3" name="Order">
    <vt:lpwstr>6600.00000000000</vt:lpwstr>
  </property>
  <property fmtid="{D5CDD505-2E9C-101B-9397-08002B2CF9AE}" pid="4" name="Category">
    <vt:lpwstr>AGSM</vt:lpwstr>
  </property>
  <property fmtid="{D5CDD505-2E9C-101B-9397-08002B2CF9AE}" pid="5" name="ASBDepartment">
    <vt:lpwstr>8</vt:lpwstr>
  </property>
  <property fmtid="{D5CDD505-2E9C-101B-9397-08002B2CF9AE}" pid="6" name="ASBUpdatedDate">
    <vt:lpwstr>2015-09-08T00:00:00Z</vt:lpwstr>
  </property>
  <property fmtid="{D5CDD505-2E9C-101B-9397-08002B2CF9AE}" pid="7" name="ASBProgram">
    <vt:lpwstr>5</vt:lpwstr>
  </property>
  <property fmtid="{D5CDD505-2E9C-101B-9397-08002B2CF9AE}" pid="8" name="Format">
    <vt:lpwstr>PowerPoint</vt:lpwstr>
  </property>
  <property fmtid="{D5CDD505-2E9C-101B-9397-08002B2CF9AE}" pid="9" name="UnswBus_ResourceCategory">
    <vt:lpwstr>78;#AGSM|e641e8a1-99e5-404f-bd7c-35803f4d985d</vt:lpwstr>
  </property>
  <property fmtid="{D5CDD505-2E9C-101B-9397-08002B2CF9AE}" pid="10" name="UnswBus_ResourceType">
    <vt:lpwstr>Template</vt:lpwstr>
  </property>
  <property fmtid="{D5CDD505-2E9C-101B-9397-08002B2CF9AE}" pid="11" name="i7e4caf4883549738b3fce866cf588f7">
    <vt:lpwstr>AGSM|e641e8a1-99e5-404f-bd7c-35803f4d985d</vt:lpwstr>
  </property>
  <property fmtid="{D5CDD505-2E9C-101B-9397-08002B2CF9AE}" pid="12" name="TaxCatchAll">
    <vt:lpwstr>78;#AGSM|e641e8a1-99e5-404f-bd7c-35803f4d985d</vt:lpwstr>
  </property>
  <property fmtid="{D5CDD505-2E9C-101B-9397-08002B2CF9AE}" pid="13" name="l106d6d0667840b48999320499b4dd29">
    <vt:lpwstr/>
  </property>
  <property fmtid="{D5CDD505-2E9C-101B-9397-08002B2CF9AE}" pid="14" name="UnswBus_EnterpriseKeywords">
    <vt:lpwstr/>
  </property>
  <property fmtid="{D5CDD505-2E9C-101B-9397-08002B2CF9AE}" pid="15" name="cfdce602ab9848b4bf80c62eae0cddb3">
    <vt:lpwstr/>
  </property>
  <property fmtid="{D5CDD505-2E9C-101B-9397-08002B2CF9AE}" pid="16" name="UnswBus_SchoolUnit">
    <vt:lpwstr/>
  </property>
  <property fmtid="{D5CDD505-2E9C-101B-9397-08002B2CF9AE}" pid="17" name="UnswBus_Description">
    <vt:lpwstr>Branded templates produced by the UNSW Business School Marketing team</vt:lpwstr>
  </property>
</Properties>
</file>